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7" r:id="rId3"/>
    <p:sldId id="259" r:id="rId4"/>
    <p:sldId id="261" r:id="rId5"/>
    <p:sldId id="262" r:id="rId6"/>
    <p:sldId id="264" r:id="rId7"/>
    <p:sldId id="266" r:id="rId8"/>
    <p:sldId id="267" r:id="rId9"/>
    <p:sldId id="268" r:id="rId10"/>
    <p:sldId id="283" r:id="rId11"/>
    <p:sldId id="284" r:id="rId12"/>
    <p:sldId id="269" r:id="rId13"/>
    <p:sldId id="270" r:id="rId14"/>
    <p:sldId id="274" r:id="rId15"/>
    <p:sldId id="275" r:id="rId16"/>
    <p:sldId id="271" r:id="rId17"/>
    <p:sldId id="272" r:id="rId18"/>
    <p:sldId id="273" r:id="rId19"/>
    <p:sldId id="276" r:id="rId20"/>
    <p:sldId id="278" r:id="rId21"/>
    <p:sldId id="280" r:id="rId22"/>
    <p:sldId id="286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0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4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1479-DA60-485F-8E12-79ED29524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640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41CD1-D404-4744-90E4-553045C5B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8042"/>
            <a:ext cx="9144000" cy="156232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8AA2F-9F51-4F4A-8D51-4E73B19A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1B43-003A-4BA1-BC2A-6E418D65F6C2}" type="datetimeFigureOut">
              <a:rPr lang="en-NZ" smtClean="0"/>
              <a:t>3/07/21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99416-C3D4-4426-9CCA-A60A8087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B197-80B4-48A6-85C9-9AFB140E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E5283-A459-4173-8C41-7914256ECA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89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7C90-3EFB-4BEF-9352-0B570C15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BFF0C-FF70-4254-9E03-55574BB6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12CA4-FC48-488A-873C-0EC8628A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1B43-003A-4BA1-BC2A-6E418D65F6C2}" type="datetimeFigureOut">
              <a:rPr lang="en-NZ" smtClean="0"/>
              <a:t>3/07/21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4BF0D-2D98-4CF9-ADA1-F6A99FEB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EA851-3AB1-4A80-8D39-109112DB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E5283-A459-4173-8C41-7914256ECA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699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19D4-E895-480A-AD76-177EBDF0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6525"/>
            <a:ext cx="10515600" cy="86596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C2AE1-1075-43B9-881F-973A703DB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75055"/>
            <a:ext cx="10515600" cy="2132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5EAEF-A6EA-4E28-A9A9-824DE2C4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1B43-003A-4BA1-BC2A-6E418D65F6C2}" type="datetimeFigureOut">
              <a:rPr lang="en-NZ" smtClean="0"/>
              <a:t>3/07/21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64942-765A-40A4-9E0B-4CFA5E1D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9D5D8-A8E0-4044-A521-324D8536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E5283-A459-4173-8C41-7914256ECA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010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46601-F1EF-4545-A527-AFD2DDCD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458CB-23FF-476A-A91B-03038A880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38659"/>
            <a:ext cx="10515600" cy="1797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7A296-F85D-48F2-8704-EAB28BDEC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1B43-003A-4BA1-BC2A-6E418D65F6C2}" type="datetimeFigureOut">
              <a:rPr lang="en-NZ" smtClean="0"/>
              <a:t>3/07/21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FABD-864E-4388-8E2E-68A17DDDA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999BB-191D-47D4-9CFB-F7F472608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E5283-A459-4173-8C41-7914256ECA2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313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57613E-CC35-5143-B9BD-E5D199D52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361" y="2716808"/>
            <a:ext cx="10467278" cy="989787"/>
          </a:xfrm>
        </p:spPr>
        <p:txBody>
          <a:bodyPr>
            <a:normAutofit fontScale="90000"/>
          </a:bodyPr>
          <a:lstStyle/>
          <a:p>
            <a:r>
              <a:rPr lang="en-NZ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church as community </a:t>
            </a:r>
            <a:br>
              <a:rPr lang="en-NZ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NZ" sz="4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the importance of </a:t>
            </a:r>
            <a:br>
              <a:rPr lang="en-NZ" sz="49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NZ" sz="4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its small groups</a:t>
            </a:r>
          </a:p>
        </p:txBody>
      </p:sp>
    </p:spTree>
    <p:extLst>
      <p:ext uri="{BB962C8B-B14F-4D97-AF65-F5344CB8AC3E}">
        <p14:creationId xmlns:p14="http://schemas.microsoft.com/office/powerpoint/2010/main" val="327988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early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Grew in strength and vibrancy </a:t>
            </a:r>
            <a:r>
              <a:rPr lang="en-NZ" sz="2800" dirty="0"/>
              <a:t>(Acts 9:31; 16:5; 4:32)</a:t>
            </a:r>
            <a:endParaRPr lang="en-NZ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Grew in numbers </a:t>
            </a:r>
            <a:r>
              <a:rPr lang="en-NZ" sz="2800" dirty="0"/>
              <a:t>(Acts 2:40-41; 2:27; 5:14-15; 6:1)</a:t>
            </a:r>
            <a:endParaRPr lang="en-NZ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64449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early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Grew in strength and vibrancy </a:t>
            </a:r>
            <a:r>
              <a:rPr lang="en-NZ" sz="2800" dirty="0"/>
              <a:t>(Acts 9:31; 16:5; 4:32)</a:t>
            </a:r>
            <a:endParaRPr lang="en-NZ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Grew in numbers </a:t>
            </a:r>
            <a:r>
              <a:rPr lang="en-NZ" sz="2800" dirty="0"/>
              <a:t>(Acts 2:40-41; 2:27; 5:14-15; 6:1)</a:t>
            </a:r>
            <a:endParaRPr lang="en-NZ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Grew as a small group church </a:t>
            </a:r>
            <a:r>
              <a:rPr lang="en-NZ" sz="2800" dirty="0"/>
              <a:t>(Acts 2:46-47; 20:20-21; 							                    Rom 16:2</a:t>
            </a:r>
            <a:r>
              <a:rPr lang="en-NZ" sz="2800" b="1" dirty="0"/>
              <a:t>-5</a:t>
            </a:r>
            <a:r>
              <a:rPr lang="en-NZ" sz="2800" dirty="0"/>
              <a:t>)</a:t>
            </a:r>
            <a:endParaRPr lang="en-NZ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38532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early persecuted Church…</a:t>
            </a:r>
          </a:p>
          <a:p>
            <a:r>
              <a:rPr lang="en-NZ" sz="3600" dirty="0"/>
              <a:t>…was a small group church</a:t>
            </a:r>
          </a:p>
        </p:txBody>
      </p:sp>
    </p:spTree>
    <p:extLst>
      <p:ext uri="{BB962C8B-B14F-4D97-AF65-F5344CB8AC3E}">
        <p14:creationId xmlns:p14="http://schemas.microsoft.com/office/powerpoint/2010/main" val="359429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structured ‘Church’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AD 313 – Edict of Milan (Constantine)</a:t>
            </a:r>
          </a:p>
        </p:txBody>
      </p:sp>
    </p:spTree>
    <p:extLst>
      <p:ext uri="{BB962C8B-B14F-4D97-AF65-F5344CB8AC3E}">
        <p14:creationId xmlns:p14="http://schemas.microsoft.com/office/powerpoint/2010/main" val="2252820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structured ‘Church’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AD 313 – Edict of Milan (Constantine)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AD 323 – ‘Church’ buildings</a:t>
            </a:r>
          </a:p>
        </p:txBody>
      </p:sp>
    </p:spTree>
    <p:extLst>
      <p:ext uri="{BB962C8B-B14F-4D97-AF65-F5344CB8AC3E}">
        <p14:creationId xmlns:p14="http://schemas.microsoft.com/office/powerpoint/2010/main" val="1411524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structured ‘Church’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AD 313 – Edict of Milan (Constantine)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AD 323 – ‘Church’ buildings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AD 400 – Christianity the state religion</a:t>
            </a:r>
          </a:p>
        </p:txBody>
      </p:sp>
    </p:spTree>
    <p:extLst>
      <p:ext uri="{BB962C8B-B14F-4D97-AF65-F5344CB8AC3E}">
        <p14:creationId xmlns:p14="http://schemas.microsoft.com/office/powerpoint/2010/main" val="591483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8" y="469739"/>
            <a:ext cx="1147898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restoration of the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Reformation of theology</a:t>
            </a:r>
          </a:p>
        </p:txBody>
      </p:sp>
    </p:spTree>
    <p:extLst>
      <p:ext uri="{BB962C8B-B14F-4D97-AF65-F5344CB8AC3E}">
        <p14:creationId xmlns:p14="http://schemas.microsoft.com/office/powerpoint/2010/main" val="1209357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8" y="469739"/>
            <a:ext cx="1147898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restoration of the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Reformation of theology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Reformation of personal spirituality</a:t>
            </a:r>
          </a:p>
        </p:txBody>
      </p:sp>
    </p:spTree>
    <p:extLst>
      <p:ext uri="{BB962C8B-B14F-4D97-AF65-F5344CB8AC3E}">
        <p14:creationId xmlns:p14="http://schemas.microsoft.com/office/powerpoint/2010/main" val="406506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8" y="469739"/>
            <a:ext cx="1147898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restoration of the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Reformation of theology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Reformation of personal spirituality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Reformation of structures </a:t>
            </a:r>
            <a:r>
              <a:rPr lang="en-NZ" dirty="0"/>
              <a:t>(the Priesthood of all believers)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220284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55171" y="175825"/>
            <a:ext cx="1147898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32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Century 	 	4</a:t>
            </a:r>
            <a:r>
              <a:rPr lang="en-US" altLang="zh-CN" sz="32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Century </a:t>
            </a: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LOCATION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House to house	In Church building</a:t>
            </a:r>
          </a:p>
          <a:p>
            <a:pPr algn="l">
              <a:lnSpc>
                <a:spcPct val="50000"/>
              </a:lnSpc>
            </a:pP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SIZE OF GROUP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Small, intimate 	Large, impersonal</a:t>
            </a:r>
          </a:p>
          <a:p>
            <a:pPr algn="l">
              <a:lnSpc>
                <a:spcPct val="50000"/>
              </a:lnSpc>
            </a:pP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ACTIVITIES</a:t>
            </a: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Daily fellowship	Weekly Service</a:t>
            </a:r>
          </a:p>
          <a:p>
            <a:pPr algn="l"/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SUPPORT SYSTEM 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Build up 			Problem? See 						  another			Pastor	</a:t>
            </a:r>
          </a:p>
          <a:p>
            <a:pPr algn="l">
              <a:lnSpc>
                <a:spcPct val="50000"/>
              </a:lnSpc>
            </a:pP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RELATIONSHIP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Intimate, helping	Remote, little 										openness</a:t>
            </a:r>
          </a:p>
        </p:txBody>
      </p:sp>
    </p:spTree>
    <p:extLst>
      <p:ext uri="{BB962C8B-B14F-4D97-AF65-F5344CB8AC3E}">
        <p14:creationId xmlns:p14="http://schemas.microsoft.com/office/powerpoint/2010/main" val="29463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FCDE9F9C-C589-A140-BDCA-1F0B03A3E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3761" y="2037185"/>
            <a:ext cx="5652920" cy="165576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NZ" sz="3200" b="1" dirty="0"/>
              <a:t>         Congregation</a:t>
            </a:r>
          </a:p>
          <a:p>
            <a:pPr algn="l"/>
            <a:r>
              <a:rPr lang="en-NZ" sz="3200" b="1" dirty="0"/>
              <a:t>       Classroom</a:t>
            </a:r>
          </a:p>
          <a:p>
            <a:pPr algn="l"/>
            <a:r>
              <a:rPr lang="en-NZ" sz="3200" b="1" dirty="0"/>
              <a:t>    Small group</a:t>
            </a:r>
          </a:p>
          <a:p>
            <a:pPr algn="l"/>
            <a:r>
              <a:rPr lang="en-NZ" sz="3200" b="1" dirty="0"/>
              <a:t>Individual</a:t>
            </a:r>
            <a:endParaRPr lang="en-NZ" sz="32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E420E8D-D762-B242-883A-9C7469544D3A}"/>
              </a:ext>
            </a:extLst>
          </p:cNvPr>
          <p:cNvSpPr txBox="1">
            <a:spLocks/>
          </p:cNvSpPr>
          <p:nvPr/>
        </p:nvSpPr>
        <p:spPr>
          <a:xfrm>
            <a:off x="2693020" y="6065077"/>
            <a:ext cx="9144000" cy="652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dirty="0"/>
              <a:t>The importance of church small groups</a:t>
            </a:r>
          </a:p>
          <a:p>
            <a:pPr algn="r"/>
            <a:endParaRPr lang="en-NZ" dirty="0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3AF79801-E19F-AF4F-B0D2-AC1AC9DAA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0780" y="1777477"/>
            <a:ext cx="1029835" cy="15515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0A7381A4-1F4E-BA41-8905-DE9875D6F0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8613" y="1777477"/>
            <a:ext cx="930056" cy="155153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25CBE8C6-364C-6D40-A5DB-B3BA928CC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805" y="3317862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3ADA6960-32AF-644C-91BF-4B4A87095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8613" y="3306711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D54FB9A0-6C72-2348-A352-B344DA8D5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5180" y="132027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2D46D55C-9A73-7A49-96DB-5DB4C944C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3780" y="132027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7F14D532-2B89-274D-A3C4-6D3030491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2380" y="132027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5B13D451-B0A0-B845-9AF9-AE850A9DC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0980" y="132027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3F5854C0-210B-8A44-BEE1-2E50DDD2B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9580" y="1320277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3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55171" y="175825"/>
            <a:ext cx="1147898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32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Century 	 	4</a:t>
            </a:r>
            <a:r>
              <a:rPr lang="en-US" altLang="zh-CN" sz="32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Century </a:t>
            </a: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DISCIPLING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Modeling, ‘mouth	Classes, little 						to ear’ 			modeling</a:t>
            </a:r>
          </a:p>
          <a:p>
            <a:pPr algn="l">
              <a:lnSpc>
                <a:spcPct val="50000"/>
              </a:lnSpc>
            </a:pP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TASK OF LEADER</a:t>
            </a:r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Equip believers	Run programs</a:t>
            </a:r>
          </a:p>
          <a:p>
            <a:pPr algn="l"/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PASTORS DUTY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Model life of 		Preach good 						believer 			sermons</a:t>
            </a:r>
          </a:p>
          <a:p>
            <a:pPr algn="l">
              <a:lnSpc>
                <a:spcPct val="50000"/>
              </a:lnSpc>
            </a:pPr>
            <a:endParaRPr lang="en-US" altLang="zh-CN" sz="16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EXPECTATION OF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Minister to others,  	Attend, tithe, work </a:t>
            </a:r>
            <a:r>
              <a:rPr lang="en-US" altLang="zh-CN" sz="32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MEMBERS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servanthood,        	in the programs					stewardship</a:t>
            </a:r>
          </a:p>
        </p:txBody>
      </p:sp>
    </p:spTree>
    <p:extLst>
      <p:ext uri="{BB962C8B-B14F-4D97-AF65-F5344CB8AC3E}">
        <p14:creationId xmlns:p14="http://schemas.microsoft.com/office/powerpoint/2010/main" val="2370158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55171" y="175825"/>
            <a:ext cx="1147898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		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US" altLang="zh-CN" sz="32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st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Century 	 	4</a:t>
            </a:r>
            <a:r>
              <a:rPr lang="en-US" altLang="zh-CN" sz="3200" b="1" baseline="30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Century </a:t>
            </a: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PERSPECTIVE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Small group as 	Congregation as</a:t>
            </a:r>
          </a:p>
          <a:p>
            <a:pPr algn="l">
              <a:lnSpc>
                <a:spcPct val="5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		focal point		focal point</a:t>
            </a:r>
          </a:p>
          <a:p>
            <a:pPr algn="l">
              <a:lnSpc>
                <a:spcPct val="50000"/>
              </a:lnSpc>
            </a:pP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KEY WORDS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GO make disciples 	COME grow with us</a:t>
            </a:r>
          </a:p>
          <a:p>
            <a:pPr algn="l"/>
            <a:endParaRPr lang="en-US" altLang="zh-CN" sz="32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TEACHINGS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Scripture to needs  	Subscribe to 						and relationships,	beliefs of the church,</a:t>
            </a:r>
          </a:p>
          <a:p>
            <a:pPr algn="l"/>
            <a:endParaRPr lang="en-US" altLang="zh-CN" sz="32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r>
              <a:rPr lang="en-US" altLang="zh-CN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DISTINCTIVE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		Heart based		Head based</a:t>
            </a:r>
          </a:p>
          <a:p>
            <a:pPr algn="l"/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696818" y="3429000"/>
            <a:ext cx="1079836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Are you committed to giving relationship as a part of this local church community?</a:t>
            </a:r>
          </a:p>
          <a:p>
            <a:r>
              <a:rPr lang="en-US" altLang="zh-CN" sz="36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E3625-98FE-5C46-A005-17F6D0BD74FF}"/>
              </a:ext>
            </a:extLst>
          </p:cNvPr>
          <p:cNvSpPr txBox="1">
            <a:spLocks/>
          </p:cNvSpPr>
          <p:nvPr/>
        </p:nvSpPr>
        <p:spPr>
          <a:xfrm>
            <a:off x="477886" y="616696"/>
            <a:ext cx="11236228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principle:</a:t>
            </a:r>
          </a:p>
          <a:p>
            <a:r>
              <a:rPr lang="en-NZ" sz="3600" dirty="0"/>
              <a:t>A commitment to building a community within which the glue is God-honouring selfless love </a:t>
            </a:r>
          </a:p>
        </p:txBody>
      </p:sp>
    </p:spTree>
    <p:extLst>
      <p:ext uri="{BB962C8B-B14F-4D97-AF65-F5344CB8AC3E}">
        <p14:creationId xmlns:p14="http://schemas.microsoft.com/office/powerpoint/2010/main" val="213738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BB23A96-BC00-3545-BE23-0484D7F63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361" y="2716808"/>
            <a:ext cx="10467278" cy="989787"/>
          </a:xfrm>
        </p:spPr>
        <p:txBody>
          <a:bodyPr>
            <a:normAutofit fontScale="90000"/>
          </a:bodyPr>
          <a:lstStyle/>
          <a:p>
            <a:r>
              <a:rPr lang="en-NZ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church as community </a:t>
            </a:r>
            <a:br>
              <a:rPr lang="en-NZ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NZ" sz="4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and the importance of </a:t>
            </a:r>
            <a:br>
              <a:rPr lang="en-NZ" sz="49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NZ" sz="49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its small groups</a:t>
            </a:r>
          </a:p>
        </p:txBody>
      </p:sp>
    </p:spTree>
    <p:extLst>
      <p:ext uri="{BB962C8B-B14F-4D97-AF65-F5344CB8AC3E}">
        <p14:creationId xmlns:p14="http://schemas.microsoft.com/office/powerpoint/2010/main" val="323500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36BFF04E-C17B-5844-A5C0-1A0EF83C7422}"/>
              </a:ext>
            </a:extLst>
          </p:cNvPr>
          <p:cNvSpPr txBox="1">
            <a:spLocks/>
          </p:cNvSpPr>
          <p:nvPr/>
        </p:nvSpPr>
        <p:spPr>
          <a:xfrm>
            <a:off x="412595" y="621050"/>
            <a:ext cx="9144000" cy="652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NZ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importance of small groups </a:t>
            </a:r>
          </a:p>
          <a:p>
            <a:pPr algn="l"/>
            <a:endParaRPr lang="en-NZ" sz="3200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BC9E68D-F731-A742-9DC0-00D4BF8ECBAD}"/>
              </a:ext>
            </a:extLst>
          </p:cNvPr>
          <p:cNvSpPr txBox="1">
            <a:spLocks/>
          </p:cNvSpPr>
          <p:nvPr/>
        </p:nvSpPr>
        <p:spPr>
          <a:xfrm>
            <a:off x="412595" y="1338537"/>
            <a:ext cx="11444125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John 13:34-35		Love one another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Romans 12:10		Be devoted to…in brotherly love and </a:t>
            </a:r>
          </a:p>
          <a:p>
            <a:pPr algn="l"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		giving </a:t>
            </a:r>
            <a:r>
              <a:rPr lang="en-US" altLang="zh-CN" sz="3200" dirty="0" err="1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honour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to…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4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Romans 15:7		Accept one another 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80000"/>
              </a:lnSpc>
            </a:pP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Romans 15:14 	Living harmoniously with one another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800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Cor 11:33		Admonishing one another, waiting for each 				other</a:t>
            </a:r>
          </a:p>
          <a:p>
            <a:pPr algn="l">
              <a:lnSpc>
                <a:spcPct val="40000"/>
              </a:lnSpc>
            </a:pPr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80000"/>
              </a:lnSpc>
            </a:pP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547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CBC9E68D-F731-A742-9DC0-00D4BF8ECBAD}"/>
              </a:ext>
            </a:extLst>
          </p:cNvPr>
          <p:cNvSpPr txBox="1">
            <a:spLocks/>
          </p:cNvSpPr>
          <p:nvPr/>
        </p:nvSpPr>
        <p:spPr>
          <a:xfrm>
            <a:off x="337483" y="720228"/>
            <a:ext cx="11987561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Cor 12:25		Demonstrating equal care for one another</a:t>
            </a:r>
          </a:p>
          <a:p>
            <a:pPr algn="l"/>
            <a:endParaRPr lang="en-US" altLang="zh-CN" sz="11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Galatians 5:13		Serving one another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en-US" altLang="zh-CN" sz="105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Galatians 6:2		Bearing burdens of each other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</a:t>
            </a:r>
            <a:r>
              <a:rPr lang="en-US" altLang="zh-CN" sz="3200" dirty="0" err="1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Thess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5:11		Giving comfort to one another; building up 				each other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</a:t>
            </a:r>
            <a:r>
              <a:rPr lang="en-US" altLang="zh-CN" sz="3200" dirty="0" err="1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Thess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5:13  		Maintaining peace with each other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</a:t>
            </a:r>
            <a:r>
              <a:rPr lang="en-US" altLang="zh-CN" sz="3200" dirty="0" err="1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Thess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5:15		Doing good to one another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57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CBC9E68D-F731-A742-9DC0-00D4BF8ECBAD}"/>
              </a:ext>
            </a:extLst>
          </p:cNvPr>
          <p:cNvSpPr txBox="1">
            <a:spLocks/>
          </p:cNvSpPr>
          <p:nvPr/>
        </p:nvSpPr>
        <p:spPr>
          <a:xfrm>
            <a:off x="367963" y="537348"/>
            <a:ext cx="11987561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Ephesians 4:2		Lovingly baring with each other</a:t>
            </a:r>
          </a:p>
          <a:p>
            <a:pPr algn="l">
              <a:lnSpc>
                <a:spcPct val="40000"/>
              </a:lnSpc>
            </a:pPr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Eph 4:31-32		Be kind &amp; compassionate to…, forgiving 					each other</a:t>
            </a:r>
          </a:p>
          <a:p>
            <a:pPr algn="l"/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Ephesians 5:21	Submit to one another</a:t>
            </a:r>
          </a:p>
          <a:p>
            <a:pPr algn="l">
              <a:lnSpc>
                <a:spcPct val="40000"/>
              </a:lnSpc>
            </a:pPr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Colossians 3:13	Forgiving one another</a:t>
            </a:r>
          </a:p>
          <a:p>
            <a:pPr algn="l"/>
            <a:endParaRPr lang="en-US" altLang="zh-CN" sz="10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James 5:16		Confessing to and praying for each other</a:t>
            </a:r>
          </a:p>
          <a:p>
            <a:pPr algn="l">
              <a:lnSpc>
                <a:spcPct val="40000"/>
              </a:lnSpc>
            </a:pP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Peter 3:8	     	Live in harmony with one another</a:t>
            </a:r>
          </a:p>
          <a:p>
            <a:pPr algn="l">
              <a:lnSpc>
                <a:spcPct val="40000"/>
              </a:lnSpc>
            </a:pP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Peter 4:9	     	Giving hospitality to each other</a:t>
            </a:r>
          </a:p>
          <a:p>
            <a:pPr algn="l"/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76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CBC9E68D-F731-A742-9DC0-00D4BF8ECBAD}"/>
              </a:ext>
            </a:extLst>
          </p:cNvPr>
          <p:cNvSpPr txBox="1">
            <a:spLocks/>
          </p:cNvSpPr>
          <p:nvPr/>
        </p:nvSpPr>
        <p:spPr>
          <a:xfrm>
            <a:off x="577502" y="894398"/>
            <a:ext cx="11485492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3:13		Encourage one another daily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Hebrews 10:24		Spur one another on toward love and 					good deeds</a:t>
            </a:r>
          </a:p>
          <a:p>
            <a:pPr algn="l">
              <a:lnSpc>
                <a:spcPct val="40000"/>
              </a:lnSpc>
            </a:pP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 John 1:7		Fellowship with one another</a:t>
            </a:r>
            <a:r>
              <a:rPr lang="en-US" altLang="zh-CN" sz="320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l"/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83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2082556" y="503193"/>
            <a:ext cx="8026887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principle:</a:t>
            </a:r>
          </a:p>
          <a:p>
            <a:r>
              <a:rPr lang="en-NZ" sz="3600" dirty="0"/>
              <a:t>A commitment to building a </a:t>
            </a:r>
          </a:p>
          <a:p>
            <a:r>
              <a:rPr lang="en-NZ" sz="3600" dirty="0"/>
              <a:t>community within which the glue is </a:t>
            </a:r>
          </a:p>
          <a:p>
            <a:r>
              <a:rPr lang="en-NZ" sz="3600" i="1" dirty="0"/>
              <a:t>God-honouring selfless love </a:t>
            </a:r>
          </a:p>
        </p:txBody>
      </p:sp>
    </p:spTree>
    <p:extLst>
      <p:ext uri="{BB962C8B-B14F-4D97-AF65-F5344CB8AC3E}">
        <p14:creationId xmlns:p14="http://schemas.microsoft.com/office/powerpoint/2010/main" val="288048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Universal Church +  local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 err="1"/>
              <a:t>Ekklesia</a:t>
            </a:r>
            <a:r>
              <a:rPr lang="en-NZ" sz="3600" dirty="0"/>
              <a:t> (gathering)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24 metaphors in the New Testament </a:t>
            </a:r>
          </a:p>
        </p:txBody>
      </p:sp>
    </p:spTree>
    <p:extLst>
      <p:ext uri="{BB962C8B-B14F-4D97-AF65-F5344CB8AC3E}">
        <p14:creationId xmlns:p14="http://schemas.microsoft.com/office/powerpoint/2010/main" val="1738781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9578EA84-850C-124D-B6F0-E84CAFB25534}"/>
              </a:ext>
            </a:extLst>
          </p:cNvPr>
          <p:cNvSpPr txBox="1">
            <a:spLocks/>
          </p:cNvSpPr>
          <p:nvPr/>
        </p:nvSpPr>
        <p:spPr>
          <a:xfrm>
            <a:off x="587829" y="469739"/>
            <a:ext cx="10923814" cy="652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4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early Church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NZ" sz="3600" dirty="0"/>
              <a:t>Grew in strength and vibrancy </a:t>
            </a:r>
            <a:r>
              <a:rPr lang="en-NZ" sz="2800" dirty="0"/>
              <a:t>(Acts 9:31; 16:5; 4:32)</a:t>
            </a:r>
            <a:endParaRPr lang="en-NZ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999992199"/>
      </p:ext>
    </p:extLst>
  </p:cSld>
  <p:clrMapOvr>
    <a:masterClrMapping/>
  </p:clrMapOvr>
</p:sld>
</file>

<file path=ppt/theme/theme1.xml><?xml version="1.0" encoding="utf-8"?>
<a:theme xmlns:a="http://schemas.openxmlformats.org/drawingml/2006/main" name="Tauranga Half Screen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810</Words>
  <Application>Microsoft Macintosh PowerPoint</Application>
  <PresentationFormat>Widescreen</PresentationFormat>
  <Paragraphs>115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Tauranga Half Screen</vt:lpstr>
      <vt:lpstr>The church as community  and the importance of  its small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church as community  and the importance of  its small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Shakes</dc:creator>
  <cp:lastModifiedBy>Dave Mann - Shining Lights Trust</cp:lastModifiedBy>
  <cp:revision>22</cp:revision>
  <dcterms:created xsi:type="dcterms:W3CDTF">2019-06-11T02:12:58Z</dcterms:created>
  <dcterms:modified xsi:type="dcterms:W3CDTF">2021-07-03T21:33:36Z</dcterms:modified>
</cp:coreProperties>
</file>