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1" r:id="rId4"/>
    <p:sldId id="271" r:id="rId5"/>
    <p:sldId id="275" r:id="rId6"/>
    <p:sldId id="257" r:id="rId7"/>
    <p:sldId id="268" r:id="rId8"/>
    <p:sldId id="260" r:id="rId9"/>
    <p:sldId id="262" r:id="rId10"/>
    <p:sldId id="273" r:id="rId11"/>
    <p:sldId id="263" r:id="rId12"/>
    <p:sldId id="267" r:id="rId13"/>
    <p:sldId id="274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5472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AA592D-41B7-814F-89AC-9ED4EDF56CD6}" v="4" dt="2024-09-17T00:59:45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58" autoAdjust="0"/>
    <p:restoredTop sz="94660"/>
  </p:normalViewPr>
  <p:slideViewPr>
    <p:cSldViewPr snapToGrid="0">
      <p:cViewPr>
        <p:scale>
          <a:sx n="109" d="100"/>
          <a:sy n="109" d="100"/>
        </p:scale>
        <p:origin x="85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64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377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360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313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2040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427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183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807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617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3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7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B027-5F93-402E-90AA-FD50856CB500}" type="datetimeFigureOut">
              <a:rPr lang="en-ZA" smtClean="0"/>
              <a:t>2024/09/20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A36BD-DD61-4C2E-9BEF-26E8A7513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466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424797D-5150-DC45-BC57-E4285B2F4604}"/>
              </a:ext>
            </a:extLst>
          </p:cNvPr>
          <p:cNvSpPr txBox="1">
            <a:spLocks/>
          </p:cNvSpPr>
          <p:nvPr/>
        </p:nvSpPr>
        <p:spPr>
          <a:xfrm>
            <a:off x="1121538" y="3024955"/>
            <a:ext cx="5181027" cy="284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What could </a:t>
            </a:r>
            <a:r>
              <a:rPr lang="en-ZA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your church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do?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943794A6-E367-CD44-A09E-142AA1394019}"/>
              </a:ext>
            </a:extLst>
          </p:cNvPr>
          <p:cNvSpPr txBox="1">
            <a:spLocks/>
          </p:cNvSpPr>
          <p:nvPr/>
        </p:nvSpPr>
        <p:spPr>
          <a:xfrm>
            <a:off x="1121538" y="3024955"/>
            <a:ext cx="5181027" cy="284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What could we do </a:t>
            </a:r>
            <a:r>
              <a:rPr lang="en-ZA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together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031DF4F-0669-EF4F-9564-13E48C9BECE5}"/>
              </a:ext>
            </a:extLst>
          </p:cNvPr>
          <p:cNvSpPr txBox="1">
            <a:spLocks/>
          </p:cNvSpPr>
          <p:nvPr/>
        </p:nvSpPr>
        <p:spPr>
          <a:xfrm>
            <a:off x="1253227" y="1571065"/>
            <a:ext cx="4597446" cy="37158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Let’s return nativity scenes to Christmas.</a:t>
            </a:r>
          </a:p>
          <a:p>
            <a:endParaRPr lang="en-ZA" sz="1600" b="1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ZA" sz="1600" b="1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1800"/>
              </a:spcBef>
            </a:pPr>
            <a:r>
              <a:rPr lang="en-ZA" sz="6000" b="1" i="1" dirty="0">
                <a:solidFill>
                  <a:srgbClr val="DC5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Together</a:t>
            </a:r>
            <a:br>
              <a:rPr lang="en-ZA" sz="6000" b="1" i="1" dirty="0">
                <a:solidFill>
                  <a:srgbClr val="DC5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ZA" sz="6000" b="1" i="1" dirty="0">
                <a:solidFill>
                  <a:srgbClr val="DC54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we can!</a:t>
            </a:r>
          </a:p>
        </p:txBody>
      </p:sp>
    </p:spTree>
    <p:extLst>
      <p:ext uri="{BB962C8B-B14F-4D97-AF65-F5344CB8AC3E}">
        <p14:creationId xmlns:p14="http://schemas.microsoft.com/office/powerpoint/2010/main" val="181777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09E8959-E7FF-9D4B-462D-2A69F16E11E4}"/>
              </a:ext>
            </a:extLst>
          </p:cNvPr>
          <p:cNvSpPr txBox="1">
            <a:spLocks/>
          </p:cNvSpPr>
          <p:nvPr/>
        </p:nvSpPr>
        <p:spPr>
          <a:xfrm>
            <a:off x="1854367" y="540313"/>
            <a:ext cx="8910891" cy="104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Fresh ideas from around NZ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gingerbread house on a table&#10;&#10;Description automatically generated with medium confidence">
            <a:extLst>
              <a:ext uri="{FF2B5EF4-FFF2-40B4-BE49-F238E27FC236}">
                <a16:creationId xmlns:a16="http://schemas.microsoft.com/office/drawing/2014/main" id="{58D75C53-2D0E-A335-8954-EA1F7ACC4A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7237" r="5203" b="108"/>
          <a:stretch/>
        </p:blipFill>
        <p:spPr>
          <a:xfrm>
            <a:off x="1839870" y="1915331"/>
            <a:ext cx="1670528" cy="2428649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6766A8-644A-1AAB-8350-454F3CA5A6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1" t="1891" r="1402" b="9117"/>
          <a:stretch/>
        </p:blipFill>
        <p:spPr>
          <a:xfrm>
            <a:off x="3641964" y="1432853"/>
            <a:ext cx="1954820" cy="1678666"/>
          </a:xfrm>
          <a:prstGeom prst="rect">
            <a:avLst/>
          </a:prstGeom>
          <a:ln w="19050" cap="sq">
            <a:solidFill>
              <a:schemeClr val="bg1"/>
            </a:solidFill>
            <a:beve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06F24-FCF9-F51E-2D6E-8645D0E46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918" y="3238877"/>
            <a:ext cx="3218430" cy="1809949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3224AAEA-C918-2E68-C8E9-88EBEC2311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64" y="5007793"/>
            <a:ext cx="2194388" cy="1645791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AE3566-A4E7-FEF3-1683-7C2855E049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19" y="4473067"/>
            <a:ext cx="1874479" cy="1694090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B2788543-AA2F-C04F-9312-866E95F3E1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64" y="3238877"/>
            <a:ext cx="2194388" cy="1645791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7139E7-DA93-1CD1-FDDF-00E0B6C328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51" r="308" b="9020"/>
          <a:stretch/>
        </p:blipFill>
        <p:spPr>
          <a:xfrm>
            <a:off x="8868082" y="1734016"/>
            <a:ext cx="1253698" cy="1366583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  <p:pic>
        <p:nvPicPr>
          <p:cNvPr id="10" name="Picture 9" descr="A picture containing text, lit, plant, dark&#10;&#10;Description automatically generated">
            <a:extLst>
              <a:ext uri="{FF2B5EF4-FFF2-40B4-BE49-F238E27FC236}">
                <a16:creationId xmlns:a16="http://schemas.microsoft.com/office/drawing/2014/main" id="{965CABEA-AB26-14E0-50B4-CAB1137669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50" y="1421933"/>
            <a:ext cx="3008166" cy="1689586"/>
          </a:xfrm>
          <a:prstGeom prst="rect">
            <a:avLst/>
          </a:prstGeom>
          <a:ln w="19050" cap="sq">
            <a:solidFill>
              <a:schemeClr val="bg1"/>
            </a:solidFill>
            <a:bevel/>
          </a:ln>
        </p:spPr>
      </p:pic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77BEDD63-F507-76E4-908C-CBF938E737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3"/>
          <a:stretch/>
        </p:blipFill>
        <p:spPr>
          <a:xfrm>
            <a:off x="5967918" y="5171951"/>
            <a:ext cx="4125199" cy="1395156"/>
          </a:xfrm>
          <a:prstGeom prst="rect">
            <a:avLst/>
          </a:prstGeom>
          <a:ln w="15875" cap="sq">
            <a:solidFill>
              <a:schemeClr val="bg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14818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6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91989" y="1855299"/>
            <a:ext cx="5433670" cy="3390616"/>
          </a:xfrm>
        </p:spPr>
        <p:txBody>
          <a:bodyPr>
            <a:normAutofit/>
          </a:bodyPr>
          <a:lstStyle/>
          <a:p>
            <a:pPr marL="0" indent="0" algn="ctr">
              <a:lnSpc>
                <a:spcPts val="5000"/>
              </a:lnSpc>
              <a:buNone/>
            </a:pPr>
            <a:r>
              <a:rPr lang="en-ZA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Would you like to see </a:t>
            </a:r>
          </a:p>
          <a:p>
            <a:pPr marL="0" indent="0" algn="ctr">
              <a:lnSpc>
                <a:spcPts val="5000"/>
              </a:lnSpc>
              <a:buNone/>
            </a:pP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ZA" sz="5400" b="1" dirty="0">
                <a:solidFill>
                  <a:srgbClr val="DC547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Christ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back in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ZA" sz="6600" b="1" i="1" dirty="0">
                <a:solidFill>
                  <a:srgbClr val="DC547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Christ</a:t>
            </a:r>
            <a:r>
              <a:rPr lang="en-ZA" sz="6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</a:t>
            </a:r>
            <a:r>
              <a:rPr lang="en-ZA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ZA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5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B53F3B9-3B11-51BE-389E-E407D96781C1}"/>
              </a:ext>
            </a:extLst>
          </p:cNvPr>
          <p:cNvSpPr txBox="1"/>
          <p:nvPr/>
        </p:nvSpPr>
        <p:spPr>
          <a:xfrm>
            <a:off x="1958714" y="2833069"/>
            <a:ext cx="8044721" cy="260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Z" sz="2800" i="1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Hope Project Christmas aspires to </a:t>
            </a:r>
            <a:br>
              <a:rPr lang="en-NZ" sz="2800" i="1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</a:br>
            <a:r>
              <a:rPr lang="en-NZ" sz="2800" i="1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make CHRIST the CENTREPIECE at Christmas </a:t>
            </a:r>
            <a:br>
              <a:rPr lang="en-NZ" sz="2800" i="1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</a:br>
            <a:r>
              <a:rPr lang="en-NZ" sz="2800" i="1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by encouraging individuals to display </a:t>
            </a:r>
            <a:br>
              <a:rPr lang="en-NZ" sz="2800" i="1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</a:br>
            <a:r>
              <a:rPr lang="en-NZ" sz="2800" i="1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NATIVITIES wherever they can.</a:t>
            </a:r>
            <a:endParaRPr lang="en-US" sz="2800" i="1" dirty="0">
              <a:latin typeface="Raleway" panose="020B0503030101060003" pitchFamily="34" charset="0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38F4D7C-EC01-36E0-C5AD-D854B2476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33" y="582083"/>
            <a:ext cx="5985933" cy="24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0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B53F3B9-3B11-51BE-389E-E407D96781C1}"/>
              </a:ext>
            </a:extLst>
          </p:cNvPr>
          <p:cNvSpPr txBox="1"/>
          <p:nvPr/>
        </p:nvSpPr>
        <p:spPr>
          <a:xfrm>
            <a:off x="2080683" y="3290720"/>
            <a:ext cx="8030632" cy="2344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NZ" sz="2400" b="1" dirty="0">
                <a:solidFill>
                  <a:schemeClr val="bg1"/>
                </a:solidFill>
                <a:latin typeface="Raleway" pitchFamily="2" charset="77"/>
              </a:rPr>
              <a:t>…n</a:t>
            </a:r>
            <a:r>
              <a:rPr lang="en-NZ" sz="2400" b="1" i="0" dirty="0">
                <a:solidFill>
                  <a:schemeClr val="bg1"/>
                </a:solidFill>
                <a:effectLst/>
                <a:latin typeface="Raleway" pitchFamily="2" charset="77"/>
              </a:rPr>
              <a:t>ativity scenes popping up all around…</a:t>
            </a:r>
            <a:endParaRPr lang="en-NZ" sz="2400" b="0" i="0" dirty="0">
              <a:solidFill>
                <a:schemeClr val="bg1"/>
              </a:solidFill>
              <a:effectLst/>
              <a:latin typeface="Raleway" pitchFamily="2" charset="77"/>
            </a:endParaRPr>
          </a:p>
          <a:p>
            <a:pPr algn="ctr">
              <a:lnSpc>
                <a:spcPct val="130000"/>
              </a:lnSpc>
            </a:pPr>
            <a:r>
              <a:rPr lang="en-NZ" dirty="0">
                <a:solidFill>
                  <a:schemeClr val="bg1"/>
                </a:solidFill>
                <a:latin typeface="Raleway" pitchFamily="2" charset="77"/>
              </a:rPr>
              <a:t>i</a:t>
            </a:r>
            <a:r>
              <a:rPr lang="en-NZ" b="0" i="0" dirty="0">
                <a:solidFill>
                  <a:schemeClr val="bg1"/>
                </a:solidFill>
                <a:effectLst/>
                <a:latin typeface="Raleway" pitchFamily="2" charset="77"/>
              </a:rPr>
              <a:t>n house windows, on Christmas cards, stickered on car windows, </a:t>
            </a:r>
            <a:br>
              <a:rPr lang="en-NZ" b="0" i="0" dirty="0">
                <a:solidFill>
                  <a:schemeClr val="bg1"/>
                </a:solidFill>
                <a:effectLst/>
                <a:latin typeface="Raleway" pitchFamily="2" charset="77"/>
              </a:rPr>
            </a:br>
            <a:r>
              <a:rPr lang="en-NZ" b="0" i="0" dirty="0">
                <a:solidFill>
                  <a:schemeClr val="bg1"/>
                </a:solidFill>
                <a:effectLst/>
                <a:latin typeface="Raleway" pitchFamily="2" charset="77"/>
              </a:rPr>
              <a:t>filling social media feeds, displayed outside churches,</a:t>
            </a:r>
            <a:br>
              <a:rPr lang="en-NZ" b="0" i="0" dirty="0">
                <a:solidFill>
                  <a:schemeClr val="bg1"/>
                </a:solidFill>
                <a:effectLst/>
                <a:latin typeface="Raleway" pitchFamily="2" charset="77"/>
              </a:rPr>
            </a:br>
            <a:r>
              <a:rPr lang="en-NZ" b="0" i="0" dirty="0">
                <a:solidFill>
                  <a:schemeClr val="bg1"/>
                </a:solidFill>
                <a:effectLst/>
                <a:latin typeface="Raleway" pitchFamily="2" charset="77"/>
              </a:rPr>
              <a:t>featured in shop windows, gracing front lawns, on public TV, </a:t>
            </a:r>
            <a:br>
              <a:rPr lang="en-NZ" b="0" i="0" dirty="0">
                <a:solidFill>
                  <a:schemeClr val="bg1"/>
                </a:solidFill>
                <a:effectLst/>
                <a:latin typeface="Raleway" pitchFamily="2" charset="77"/>
              </a:rPr>
            </a:br>
            <a:r>
              <a:rPr lang="en-NZ" b="0" i="0" dirty="0">
                <a:solidFill>
                  <a:schemeClr val="bg1"/>
                </a:solidFill>
                <a:effectLst/>
                <a:latin typeface="Raleway" pitchFamily="2" charset="77"/>
              </a:rPr>
              <a:t>part of Christmas parades, in community events, illustrated in children’s books, decorating Christmas trees, and highlighted on billboards.</a:t>
            </a:r>
            <a:endParaRPr lang="en-NZ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82FBDB98-E976-D33F-AF6F-415A615E28B1}"/>
              </a:ext>
            </a:extLst>
          </p:cNvPr>
          <p:cNvSpPr/>
          <p:nvPr/>
        </p:nvSpPr>
        <p:spPr>
          <a:xfrm rot="20821979" flipH="1">
            <a:off x="1807801" y="1843847"/>
            <a:ext cx="2297469" cy="146462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B2BA6-6390-FABA-42B9-69A68A1D0C0B}"/>
              </a:ext>
            </a:extLst>
          </p:cNvPr>
          <p:cNvSpPr txBox="1"/>
          <p:nvPr/>
        </p:nvSpPr>
        <p:spPr>
          <a:xfrm rot="20872348">
            <a:off x="2061538" y="2086796"/>
            <a:ext cx="1857536" cy="9787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NZ" sz="3600" i="1" dirty="0">
                <a:solidFill>
                  <a:srgbClr val="C4253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</a:t>
            </a:r>
            <a:r>
              <a:rPr lang="en-NZ" sz="3600" i="1" dirty="0">
                <a:solidFill>
                  <a:srgbClr val="C4253E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magine</a:t>
            </a:r>
            <a:br>
              <a:rPr lang="en-NZ" sz="3600" i="1" dirty="0">
                <a:solidFill>
                  <a:srgbClr val="C4253E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NZ" sz="3600" i="1" dirty="0">
                <a:solidFill>
                  <a:srgbClr val="C4253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seeing</a:t>
            </a:r>
            <a:r>
              <a:rPr lang="en-NZ" sz="3600" i="1" dirty="0">
                <a:solidFill>
                  <a:srgbClr val="C4253E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NZ" sz="2800" i="1" kern="100" dirty="0">
              <a:solidFill>
                <a:srgbClr val="C4253E"/>
              </a:solidFill>
              <a:effectLst/>
              <a:latin typeface="Segoe UI Semilight" panose="020B0402040204020203" pitchFamily="34" charset="0"/>
              <a:ea typeface="Aptos" panose="020B000402020202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ED28655-A39F-D063-77DB-684119769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33" y="582083"/>
            <a:ext cx="5985933" cy="24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3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3C477E8-D600-C744-9F4F-D18A9602D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2826" y="849265"/>
            <a:ext cx="5098267" cy="3579016"/>
          </a:xfrm>
        </p:spPr>
        <p:txBody>
          <a:bodyPr>
            <a:normAutofit/>
          </a:bodyPr>
          <a:lstStyle/>
          <a:p>
            <a:r>
              <a:rPr lang="en-ZA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goal:</a:t>
            </a:r>
          </a:p>
          <a:p>
            <a:r>
              <a:rPr lang="en-ZA" sz="39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Return nativity scenes to Christmas</a:t>
            </a:r>
          </a:p>
          <a:p>
            <a:endParaRPr lang="en-ZA" sz="1600" b="1" i="1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1800"/>
              </a:spcBef>
            </a:pPr>
            <a:r>
              <a:rPr lang="en-ZA" sz="4000" b="1" i="1" dirty="0">
                <a:solidFill>
                  <a:srgbClr val="DC547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Together we can!</a:t>
            </a:r>
          </a:p>
        </p:txBody>
      </p:sp>
    </p:spTree>
    <p:extLst>
      <p:ext uri="{BB962C8B-B14F-4D97-AF65-F5344CB8AC3E}">
        <p14:creationId xmlns:p14="http://schemas.microsoft.com/office/powerpoint/2010/main" val="26182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80031C96-C969-4A43-9EEE-B68E4F9C4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538" y="3024955"/>
            <a:ext cx="5181027" cy="2840586"/>
          </a:xfrm>
        </p:spPr>
        <p:txBody>
          <a:bodyPr>
            <a:normAutofit/>
          </a:bodyPr>
          <a:lstStyle/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What could we each do </a:t>
            </a:r>
            <a:r>
              <a:rPr lang="en-ZA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individually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424797D-5150-DC45-BC57-E4285B2F4604}"/>
              </a:ext>
            </a:extLst>
          </p:cNvPr>
          <p:cNvSpPr txBox="1">
            <a:spLocks/>
          </p:cNvSpPr>
          <p:nvPr/>
        </p:nvSpPr>
        <p:spPr>
          <a:xfrm>
            <a:off x="1121538" y="3024955"/>
            <a:ext cx="5181027" cy="284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What could we do </a:t>
            </a:r>
            <a:r>
              <a:rPr lang="en-ZA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work</a:t>
            </a:r>
            <a:r>
              <a:rPr lang="en-ZA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ZA" sz="3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171</Words>
  <Application>Microsoft Office PowerPoint</Application>
  <PresentationFormat>Widescreen</PresentationFormat>
  <Paragraphs>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Cambria</vt:lpstr>
      <vt:lpstr>Raleway</vt:lpstr>
      <vt:lpstr>Segoe UI Semilight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Hope Project Christmas</dc:title>
  <dc:creator>Necia Posthumus</dc:creator>
  <cp:lastModifiedBy>Beau Spicer</cp:lastModifiedBy>
  <cp:revision>40</cp:revision>
  <dcterms:created xsi:type="dcterms:W3CDTF">2019-09-16T23:17:29Z</dcterms:created>
  <dcterms:modified xsi:type="dcterms:W3CDTF">2024-09-20T09:28:55Z</dcterms:modified>
</cp:coreProperties>
</file>